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85" r:id="rId10"/>
    <p:sldId id="286" r:id="rId11"/>
    <p:sldId id="293" r:id="rId12"/>
    <p:sldId id="287" r:id="rId13"/>
    <p:sldId id="288" r:id="rId14"/>
    <p:sldId id="289" r:id="rId15"/>
    <p:sldId id="290" r:id="rId16"/>
    <p:sldId id="279" r:id="rId17"/>
    <p:sldId id="291" r:id="rId18"/>
    <p:sldId id="292" r:id="rId19"/>
    <p:sldId id="294" r:id="rId20"/>
    <p:sldId id="295" r:id="rId21"/>
    <p:sldId id="296" r:id="rId22"/>
    <p:sldId id="297" r:id="rId23"/>
  </p:sldIdLst>
  <p:sldSz cx="9144000" cy="6858000" type="screen4x3"/>
  <p:notesSz cx="6858000" cy="9144000"/>
  <p:defaultTextStyle>
    <a:defPPr>
      <a:defRPr lang="ar-SA"/>
    </a:defPPr>
    <a:lvl1pPr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5pPr>
    <a:lvl6pPr marL="22860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6pPr>
    <a:lvl7pPr marL="27432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7pPr>
    <a:lvl8pPr marL="32004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8pPr>
    <a:lvl9pPr marL="3657600" algn="l" defTabSz="914400" rtl="0" eaLnBrk="1" latinLnBrk="0" hangingPunct="1">
      <a:defRPr sz="4400" b="1" kern="1200">
        <a:solidFill>
          <a:schemeClr val="tx2"/>
        </a:solidFill>
        <a:latin typeface="Arial" panose="020B0604020202020204" pitchFamily="34" charset="0"/>
        <a:ea typeface="+mn-ea"/>
        <a:cs typeface="2  Titr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79" autoAdjust="0"/>
    <p:restoredTop sz="94718" autoAdjust="0"/>
  </p:normalViewPr>
  <p:slideViewPr>
    <p:cSldViewPr>
      <p:cViewPr varScale="1">
        <p:scale>
          <a:sx n="102" d="100"/>
          <a:sy n="102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010EE5-4CDC-4F1B-B3DD-B2DA55874B0B}" type="datetimeFigureOut">
              <a:rPr lang="en-US"/>
              <a:pPr>
                <a:defRPr/>
              </a:pPr>
              <a:t>4/10/2021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D6509A-E47A-4305-97EB-F4E71A987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5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52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74638"/>
            <a:ext cx="7210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 eaLnBrk="1" hangingPunct="1">
              <a:defRPr sz="1400" b="0">
                <a:solidFill>
                  <a:schemeClr val="tx1"/>
                </a:solidFill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fa-IR" altLang="en-US"/>
              <a:t>مدارهای الکتریکی 2</a:t>
            </a:r>
            <a:endParaRPr lang="en-US" altLang="en-US"/>
          </a:p>
        </p:txBody>
      </p:sp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1385888"/>
            <a:ext cx="9144000" cy="21590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30" name="Rectangle 8"/>
          <p:cNvSpPr>
            <a:spLocks noChangeArrowheads="1"/>
          </p:cNvSpPr>
          <p:nvPr userDrawn="1"/>
        </p:nvSpPr>
        <p:spPr bwMode="auto">
          <a:xfrm>
            <a:off x="-7938" y="6135688"/>
            <a:ext cx="9144001" cy="107950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50000">
                <a:srgbClr val="182F76"/>
              </a:gs>
              <a:gs pos="100000">
                <a:srgbClr val="3366FF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 algn="r" rtl="1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1031" name="Picture 10" descr="utl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8"/>
          <p:cNvSpPr txBox="1">
            <a:spLocks noChangeArrowheads="1"/>
          </p:cNvSpPr>
          <p:nvPr userDrawn="1"/>
        </p:nvSpPr>
        <p:spPr bwMode="auto">
          <a:xfrm>
            <a:off x="179388" y="623728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20204" pitchFamily="34" charset="0"/>
                <a:cs typeface="2  Titr" pitchFamily="2" charset="0"/>
              </a:defRPr>
            </a:lvl9pPr>
          </a:lstStyle>
          <a:p>
            <a:pPr>
              <a:defRPr/>
            </a:pPr>
            <a:fld id="{6F00F273-A5EF-4831-8DF9-0E22E5D66D22}" type="slidenum">
              <a:rPr lang="en-US" altLang="en-US" sz="1800" smtClean="0"/>
              <a:pPr>
                <a:defRPr/>
              </a:pPr>
              <a:t>‹#›</a:t>
            </a:fld>
            <a:endParaRPr lang="en-US" altLang="en-US" sz="18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9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1519" y="3212976"/>
            <a:ext cx="7772400" cy="1470025"/>
          </a:xfrm>
        </p:spPr>
        <p:txBody>
          <a:bodyPr anchor="ctr"/>
          <a:lstStyle/>
          <a:p>
            <a:pPr eaLnBrk="1" hangingPunct="1"/>
            <a:r>
              <a:rPr lang="fa-IR" altLang="en-US" sz="3600" dirty="0" err="1" smtClean="0">
                <a:cs typeface="B Titr" panose="00000700000000000000" pitchFamily="2" charset="-78"/>
              </a:rPr>
              <a:t>تبدیلهای</a:t>
            </a:r>
            <a:r>
              <a:rPr lang="fa-IR" altLang="en-US" sz="3600" dirty="0" smtClean="0">
                <a:cs typeface="B Titr" panose="00000700000000000000" pitchFamily="2" charset="-78"/>
              </a:rPr>
              <a:t> </a:t>
            </a:r>
            <a:r>
              <a:rPr lang="fa-IR" altLang="en-US" sz="3600" dirty="0" err="1" smtClean="0">
                <a:cs typeface="B Titr" panose="00000700000000000000" pitchFamily="2" charset="-78"/>
              </a:rPr>
              <a:t>لاپلاس</a:t>
            </a:r>
            <a:r>
              <a:rPr lang="fa-IR" altLang="en-US" sz="3600" dirty="0" smtClean="0">
                <a:cs typeface="B Titr" panose="00000700000000000000" pitchFamily="2" charset="-78"/>
              </a:rPr>
              <a:t> برای حل شبکه های الکتریکی</a:t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>
                <a:cs typeface="B Titr" panose="00000700000000000000" pitchFamily="2" charset="-78"/>
              </a:rPr>
              <a:t/>
            </a:r>
            <a:br>
              <a:rPr lang="fa-IR" altLang="en-US" sz="3600" dirty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>مفاهیم اولیه</a:t>
            </a:r>
            <a:r>
              <a:rPr lang="en-US" altLang="en-US" sz="3600" dirty="0" smtClean="0">
                <a:cs typeface="B Titr" panose="00000700000000000000" pitchFamily="2" charset="-78"/>
              </a:rPr>
              <a:t/>
            </a:r>
            <a:br>
              <a:rPr lang="en-US" altLang="en-US" sz="3600" dirty="0" smtClean="0">
                <a:cs typeface="B Titr" panose="00000700000000000000" pitchFamily="2" charset="-78"/>
              </a:rPr>
            </a:br>
            <a:r>
              <a:rPr lang="fa-IR" altLang="en-US" sz="3600" dirty="0" smtClean="0">
                <a:cs typeface="B Titr" panose="00000700000000000000" pitchFamily="2" charset="-78"/>
              </a:rPr>
              <a:t/>
            </a:r>
            <a:br>
              <a:rPr lang="fa-IR" altLang="en-US" sz="3600" dirty="0" smtClean="0">
                <a:cs typeface="B Titr" panose="00000700000000000000" pitchFamily="2" charset="-78"/>
              </a:rPr>
            </a:br>
            <a:endParaRPr lang="en-US" altLang="en-US" sz="3600" dirty="0" smtClean="0">
              <a:cs typeface="B Titr" panose="00000700000000000000" pitchFamily="2" charset="-78"/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3419475" y="5300663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fa-IR" altLang="en-US" sz="1800" b="0">
                <a:cs typeface="B Titr" panose="00000700000000000000" pitchFamily="2" charset="-78"/>
              </a:rPr>
              <a:t>امیر عباس شایگانی اکمل</a:t>
            </a:r>
            <a:endParaRPr lang="en-US" altLang="en-US" sz="1800" b="0">
              <a:cs typeface="B Titr" panose="000007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19"/>
    </mc:Choice>
    <mc:Fallback>
      <p:transition spd="slow" advTm="73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اجزاء شبکه در حوزه </a:t>
            </a:r>
            <a:r>
              <a:rPr lang="en-US" altLang="en-US" sz="2800" dirty="0" smtClean="0">
                <a:cs typeface="0 Titr Bold" panose="00000700000000000000" pitchFamily="2" charset="-78"/>
              </a:rPr>
              <a:t> s</a:t>
            </a:r>
            <a:r>
              <a:rPr lang="fa-IR" altLang="en-US" sz="2800" dirty="0" smtClean="0">
                <a:cs typeface="0 Titr Bold" panose="00000700000000000000" pitchFamily="2" charset="-78"/>
              </a:rPr>
              <a:t>(مقاومت)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76872"/>
            <a:ext cx="8834189" cy="2375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860" y="1772816"/>
            <a:ext cx="3419475" cy="6572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6"/>
    </mc:Choice>
    <mc:Fallback>
      <p:transition spd="slow" advTm="22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err="1" smtClean="0">
                <a:cs typeface="0 Titr Bold" panose="00000700000000000000" pitchFamily="2" charset="-78"/>
              </a:rPr>
              <a:t>امپدانس</a:t>
            </a:r>
            <a:r>
              <a:rPr lang="fa-IR" altLang="en-US" sz="2800" dirty="0" smtClean="0">
                <a:cs typeface="0 Titr Bold" panose="00000700000000000000" pitchFamily="2" charset="-78"/>
              </a:rPr>
              <a:t>، </a:t>
            </a:r>
            <a:r>
              <a:rPr lang="fa-IR" altLang="en-US" sz="2800" dirty="0" err="1" smtClean="0">
                <a:cs typeface="0 Titr Bold" panose="00000700000000000000" pitchFamily="2" charset="-78"/>
              </a:rPr>
              <a:t>ادمیتانس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6947" y="1938834"/>
                <a:ext cx="3118931" cy="1409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𝒁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47" y="1938834"/>
                <a:ext cx="3118931" cy="1409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28" y="4293096"/>
                <a:ext cx="4963475" cy="1434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293096"/>
                <a:ext cx="4963475" cy="143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88293" y="2259018"/>
            <a:ext cx="2802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 err="1" smtClean="0">
                <a:cs typeface="B Nazanin" panose="00000400000000000000" pitchFamily="2" charset="-78"/>
              </a:rPr>
              <a:t>امپدانس</a:t>
            </a:r>
            <a:r>
              <a:rPr lang="fa-IR" sz="3200" dirty="0" smtClean="0">
                <a:cs typeface="B Nazanin" panose="00000400000000000000" pitchFamily="2" charset="-78"/>
              </a:rPr>
              <a:t> در حوزه</a:t>
            </a:r>
            <a:r>
              <a:rPr lang="en-US" sz="3200" dirty="0" smtClean="0">
                <a:cs typeface="B Nazanin" panose="00000400000000000000" pitchFamily="2" charset="-78"/>
              </a:rPr>
              <a:t>s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3509" y="4808871"/>
            <a:ext cx="2932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 err="1" smtClean="0">
                <a:cs typeface="B Nazanin" panose="00000400000000000000" pitchFamily="2" charset="-78"/>
              </a:rPr>
              <a:t>ادمیتانس</a:t>
            </a:r>
            <a:r>
              <a:rPr lang="fa-IR" sz="3200" dirty="0" smtClean="0">
                <a:cs typeface="B Nazanin" panose="00000400000000000000" pitchFamily="2" charset="-78"/>
              </a:rPr>
              <a:t> در حوزه</a:t>
            </a:r>
            <a:r>
              <a:rPr lang="en-US" sz="3200" dirty="0" smtClean="0">
                <a:cs typeface="B Nazanin" panose="00000400000000000000" pitchFamily="2" charset="-78"/>
              </a:rPr>
              <a:t>s</a:t>
            </a:r>
            <a:endParaRPr lang="en-US" sz="3200" dirty="0">
              <a:cs typeface="B Nazanin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19"/>
    </mc:Choice>
    <mc:Fallback>
      <p:transition spd="slow" advTm="35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اجزاء شبکه در حوزه </a:t>
            </a:r>
            <a:r>
              <a:rPr lang="en-US" altLang="en-US" sz="2800" dirty="0" smtClean="0">
                <a:cs typeface="0 Titr Bold" panose="00000700000000000000" pitchFamily="2" charset="-78"/>
              </a:rPr>
              <a:t> s</a:t>
            </a:r>
            <a:r>
              <a:rPr lang="fa-IR" altLang="en-US" sz="2800" dirty="0" smtClean="0">
                <a:cs typeface="0 Titr Bold" panose="00000700000000000000" pitchFamily="2" charset="-78"/>
              </a:rPr>
              <a:t>(خازن)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1844824"/>
            <a:ext cx="5295900" cy="971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140968"/>
            <a:ext cx="2895600" cy="233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3356992"/>
            <a:ext cx="2438400" cy="264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331" y="3161729"/>
            <a:ext cx="1085850" cy="390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2188" y="5430436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 err="1" smtClean="0">
                <a:cs typeface="B Nazanin" panose="00000400000000000000" pitchFamily="2" charset="-78"/>
              </a:rPr>
              <a:t>ادمیتانس</a:t>
            </a:r>
            <a:r>
              <a:rPr lang="fa-IR" sz="3200" dirty="0" smtClean="0">
                <a:cs typeface="B Nazanin" panose="00000400000000000000" pitchFamily="2" charset="-78"/>
              </a:rPr>
              <a:t> خازن </a:t>
            </a:r>
            <a:r>
              <a:rPr lang="en-US" sz="3200" dirty="0" smtClean="0">
                <a:cs typeface="B Nazanin" panose="00000400000000000000" pitchFamily="2" charset="-78"/>
              </a:rPr>
              <a:t>Cs</a:t>
            </a:r>
            <a:endParaRPr lang="en-US" sz="3200" dirty="0">
              <a:cs typeface="B Nazanin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7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70"/>
    </mc:Choice>
    <mc:Fallback>
      <p:transition spd="slow" advTm="79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اجزاء شبکه در حوزه </a:t>
            </a:r>
            <a:r>
              <a:rPr lang="en-US" altLang="en-US" sz="2800" dirty="0" smtClean="0">
                <a:cs typeface="0 Titr Bold" panose="00000700000000000000" pitchFamily="2" charset="-78"/>
              </a:rPr>
              <a:t> s</a:t>
            </a:r>
            <a:r>
              <a:rPr lang="fa-IR" altLang="en-US" sz="2800" dirty="0" smtClean="0">
                <a:cs typeface="0 Titr Bold" panose="00000700000000000000" pitchFamily="2" charset="-78"/>
              </a:rPr>
              <a:t>(خازن)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700808"/>
            <a:ext cx="7056728" cy="408750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4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76"/>
    </mc:Choice>
    <mc:Fallback>
      <p:transition spd="slow" advTm="57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اجزاء شبکه در حوزه </a:t>
            </a:r>
            <a:r>
              <a:rPr lang="en-US" altLang="en-US" sz="2800" dirty="0" smtClean="0">
                <a:cs typeface="0 Titr Bold" panose="00000700000000000000" pitchFamily="2" charset="-78"/>
              </a:rPr>
              <a:t> s</a:t>
            </a:r>
            <a:r>
              <a:rPr lang="fa-IR" altLang="en-US" sz="2800" dirty="0" smtClean="0">
                <a:cs typeface="0 Titr Bold" panose="00000700000000000000" pitchFamily="2" charset="-78"/>
              </a:rPr>
              <a:t>(سلف)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87" y="1916832"/>
            <a:ext cx="5153025" cy="92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" y="3068960"/>
            <a:ext cx="2705100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205" y="3339951"/>
            <a:ext cx="3000375" cy="1857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467" y="2957289"/>
            <a:ext cx="1085850" cy="390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78180" y="5493418"/>
            <a:ext cx="2709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 err="1" smtClean="0">
                <a:cs typeface="B Nazanin" panose="00000400000000000000" pitchFamily="2" charset="-78"/>
              </a:rPr>
              <a:t>امپدانس</a:t>
            </a:r>
            <a:r>
              <a:rPr lang="fa-IR" sz="3200" dirty="0" smtClean="0">
                <a:cs typeface="B Nazanin" panose="00000400000000000000" pitchFamily="2" charset="-78"/>
              </a:rPr>
              <a:t> سلف </a:t>
            </a:r>
            <a:r>
              <a:rPr lang="en-US" sz="3200" dirty="0" smtClean="0">
                <a:cs typeface="B Nazanin" panose="00000400000000000000" pitchFamily="2" charset="-78"/>
              </a:rPr>
              <a:t>Ls</a:t>
            </a:r>
            <a:endParaRPr lang="en-US" sz="3200" dirty="0">
              <a:cs typeface="B Nazanin" panose="00000400000000000000" pitchFamily="2" charset="-78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0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76"/>
    </mc:Choice>
    <mc:Fallback>
      <p:transition spd="slow" advTm="38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اجزاء شبکه در حوزه </a:t>
            </a:r>
            <a:r>
              <a:rPr lang="en-US" altLang="en-US" sz="2800" dirty="0" smtClean="0">
                <a:cs typeface="0 Titr Bold" panose="00000700000000000000" pitchFamily="2" charset="-78"/>
              </a:rPr>
              <a:t> s</a:t>
            </a:r>
            <a:r>
              <a:rPr lang="fa-IR" altLang="en-US" sz="2800" dirty="0" smtClean="0">
                <a:cs typeface="0 Titr Bold" panose="00000700000000000000" pitchFamily="2" charset="-78"/>
              </a:rPr>
              <a:t>(سلف)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94" y="1700808"/>
            <a:ext cx="7049941" cy="43204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6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48"/>
    </mc:Choice>
    <mc:Fallback>
      <p:transition spd="slow" advTm="56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2</a:t>
            </a:r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4000" dirty="0" smtClean="0">
                <a:cs typeface="0 Titr Bold" panose="00000700000000000000" pitchFamily="2" charset="-78"/>
              </a:rPr>
              <a:t>مثال 1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2852936"/>
            <a:ext cx="790575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1844824"/>
            <a:ext cx="4276725" cy="7334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45"/>
    </mc:Choice>
    <mc:Fallback>
      <p:transition spd="slow" advTm="17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2</a:t>
            </a:r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4000" dirty="0" smtClean="0">
                <a:cs typeface="0 Titr Bold" panose="00000700000000000000" pitchFamily="2" charset="-78"/>
              </a:rPr>
              <a:t>مثال 1: تبدیل مدار به حوزه </a:t>
            </a:r>
            <a:r>
              <a:rPr lang="en-US" altLang="en-US" sz="4000" dirty="0">
                <a:cs typeface="0 Titr Bold" panose="00000700000000000000" pitchFamily="2" charset="-78"/>
              </a:rPr>
              <a:t>s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671333"/>
            <a:ext cx="8255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 smtClean="0">
                <a:cs typeface="B Nazanin" panose="00000400000000000000" pitchFamily="2" charset="-78"/>
              </a:rPr>
              <a:t>برای پاسخ ضربه شرایط اولیه صفر است. روش گره انتخاب می شود.</a:t>
            </a:r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780928"/>
            <a:ext cx="5302919" cy="328388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17"/>
    </mc:Choice>
    <mc:Fallback>
      <p:transition spd="slow" advTm="66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2</a:t>
            </a:r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4000" dirty="0" smtClean="0">
                <a:cs typeface="0 Titr Bold" panose="00000700000000000000" pitchFamily="2" charset="-78"/>
              </a:rPr>
              <a:t>مثال 1: تشکیل معادله شبکه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221088"/>
            <a:ext cx="8239658" cy="1368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133" y="1653092"/>
            <a:ext cx="4176464" cy="258631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6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22"/>
    </mc:Choice>
    <mc:Fallback>
      <p:transition spd="slow" advTm="69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2</a:t>
            </a:r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4000" dirty="0" smtClean="0">
                <a:cs typeface="0 Titr Bold" panose="00000700000000000000" pitchFamily="2" charset="-78"/>
              </a:rPr>
              <a:t>مثال 1: حل معادله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844824"/>
            <a:ext cx="8239658" cy="136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3861048"/>
            <a:ext cx="7334250" cy="21907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1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64"/>
    </mc:Choice>
    <mc:Fallback>
      <p:transition spd="slow" advTm="60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fa-IR" altLang="en-US" dirty="0" smtClean="0">
                <a:cs typeface="0 Titr Bold" panose="00000700000000000000" pitchFamily="2" charset="-78"/>
              </a:rPr>
              <a:t>تبدیل </a:t>
            </a:r>
            <a:r>
              <a:rPr lang="fa-IR" altLang="en-US" dirty="0" err="1" smtClean="0">
                <a:cs typeface="0 Titr Bold" panose="00000700000000000000" pitchFamily="2" charset="-78"/>
              </a:rPr>
              <a:t>لاپلاس</a:t>
            </a:r>
            <a:endParaRPr lang="en-US" altLang="en-US" dirty="0" smtClean="0">
              <a:cs typeface="0 Titr Bold" panose="000007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772816"/>
            <a:ext cx="8549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3200" dirty="0" smtClean="0">
                <a:cs typeface="B Nazanin" panose="00000400000000000000" pitchFamily="2" charset="-78"/>
              </a:rPr>
              <a:t>در درس </a:t>
            </a:r>
            <a:r>
              <a:rPr lang="fa-IR" sz="3200" dirty="0" err="1" smtClean="0">
                <a:cs typeface="B Nazanin" panose="00000400000000000000" pitchFamily="2" charset="-78"/>
              </a:rPr>
              <a:t>معادلات</a:t>
            </a:r>
            <a:r>
              <a:rPr lang="fa-IR" sz="3200" dirty="0" smtClean="0">
                <a:cs typeface="B Nazanin" panose="00000400000000000000" pitchFamily="2" charset="-78"/>
              </a:rPr>
              <a:t> </a:t>
            </a:r>
            <a:r>
              <a:rPr lang="fa-IR" sz="3200" dirty="0" err="1" smtClean="0">
                <a:cs typeface="B Nazanin" panose="00000400000000000000" pitchFamily="2" charset="-78"/>
              </a:rPr>
              <a:t>دیفرانسیل</a:t>
            </a:r>
            <a:r>
              <a:rPr lang="fa-IR" sz="3200" dirty="0" smtClean="0">
                <a:cs typeface="B Nazanin" panose="00000400000000000000" pitchFamily="2" charset="-78"/>
              </a:rPr>
              <a:t> آشنا شده </a:t>
            </a:r>
            <a:r>
              <a:rPr lang="fa-IR" sz="3200" dirty="0" err="1" smtClean="0">
                <a:cs typeface="B Nazanin" panose="00000400000000000000" pitchFamily="2" charset="-78"/>
              </a:rPr>
              <a:t>اید</a:t>
            </a:r>
            <a:r>
              <a:rPr lang="fa-IR" sz="3200" dirty="0" smtClean="0">
                <a:cs typeface="B Nazanin" panose="00000400000000000000" pitchFamily="2" charset="-78"/>
              </a:rPr>
              <a:t> که با تبدیل </a:t>
            </a:r>
            <a:r>
              <a:rPr lang="fa-IR" sz="3200" dirty="0" err="1" smtClean="0">
                <a:cs typeface="B Nazanin" panose="00000400000000000000" pitchFamily="2" charset="-78"/>
              </a:rPr>
              <a:t>لاپلاس</a:t>
            </a:r>
            <a:r>
              <a:rPr lang="fa-IR" sz="3200" dirty="0" smtClean="0">
                <a:cs typeface="B Nazanin" panose="00000400000000000000" pitchFamily="2" charset="-78"/>
              </a:rPr>
              <a:t> حل </a:t>
            </a:r>
            <a:r>
              <a:rPr lang="fa-IR" sz="3200" dirty="0" err="1" smtClean="0">
                <a:cs typeface="B Nazanin" panose="00000400000000000000" pitchFamily="2" charset="-78"/>
              </a:rPr>
              <a:t>معادلات</a:t>
            </a:r>
            <a:r>
              <a:rPr lang="fa-IR" sz="3200" dirty="0" smtClean="0">
                <a:cs typeface="B Nazanin" panose="00000400000000000000" pitchFamily="2" charset="-78"/>
              </a:rPr>
              <a:t> </a:t>
            </a:r>
            <a:r>
              <a:rPr lang="fa-IR" sz="3200" dirty="0" err="1" smtClean="0">
                <a:cs typeface="B Nazanin" panose="00000400000000000000" pitchFamily="2" charset="-78"/>
              </a:rPr>
              <a:t>دیفرانسیل</a:t>
            </a:r>
            <a:r>
              <a:rPr lang="fa-IR" sz="3200" dirty="0" smtClean="0">
                <a:cs typeface="B Nazanin" panose="00000400000000000000" pitchFamily="2" charset="-78"/>
              </a:rPr>
              <a:t> خطی ساده تر می شود.</a:t>
            </a:r>
            <a:endParaRPr lang="fa-IR" sz="3200" dirty="0">
              <a:cs typeface="B Nazanin" panose="00000400000000000000" pitchFamily="2" charset="-78"/>
            </a:endParaRPr>
          </a:p>
          <a:p>
            <a:pPr algn="r" rtl="1"/>
            <a:endParaRPr lang="fa-IR" sz="3200" dirty="0">
              <a:cs typeface="B Nazanin" panose="00000400000000000000" pitchFamily="2" charset="-78"/>
            </a:endParaRPr>
          </a:p>
          <a:p>
            <a:pPr algn="just" rtl="1"/>
            <a:r>
              <a:rPr lang="fa-IR" sz="3200" dirty="0" smtClean="0">
                <a:cs typeface="B Nazanin" panose="00000400000000000000" pitchFamily="2" charset="-78"/>
              </a:rPr>
              <a:t>در درس مدار </a:t>
            </a:r>
            <a:r>
              <a:rPr lang="fa-IR" sz="3200" dirty="0" err="1" smtClean="0">
                <a:cs typeface="B Nazanin" panose="00000400000000000000" pitchFamily="2" charset="-78"/>
              </a:rPr>
              <a:t>یادگرفته</a:t>
            </a:r>
            <a:r>
              <a:rPr lang="fa-IR" sz="3200" dirty="0" smtClean="0">
                <a:cs typeface="B Nazanin" panose="00000400000000000000" pitchFamily="2" charset="-78"/>
              </a:rPr>
              <a:t> </a:t>
            </a:r>
            <a:r>
              <a:rPr lang="fa-IR" sz="3200" dirty="0" err="1" smtClean="0">
                <a:cs typeface="B Nazanin" panose="00000400000000000000" pitchFamily="2" charset="-78"/>
              </a:rPr>
              <a:t>اید</a:t>
            </a:r>
            <a:r>
              <a:rPr lang="fa-IR" sz="3200" dirty="0" smtClean="0">
                <a:cs typeface="B Nazanin" panose="00000400000000000000" pitchFamily="2" charset="-78"/>
              </a:rPr>
              <a:t> که برای حل یک شبکه الکتریکی باید </a:t>
            </a:r>
            <a:r>
              <a:rPr lang="fa-IR" sz="3200" dirty="0" err="1" smtClean="0">
                <a:cs typeface="B Nazanin" panose="00000400000000000000" pitchFamily="2" charset="-78"/>
              </a:rPr>
              <a:t>معادلات</a:t>
            </a:r>
            <a:r>
              <a:rPr lang="fa-IR" sz="3200" dirty="0" smtClean="0">
                <a:cs typeface="B Nazanin" panose="00000400000000000000" pitchFamily="2" charset="-78"/>
              </a:rPr>
              <a:t> </a:t>
            </a:r>
            <a:r>
              <a:rPr lang="fa-IR" sz="3200" dirty="0" err="1" smtClean="0">
                <a:cs typeface="B Nazanin" panose="00000400000000000000" pitchFamily="2" charset="-78"/>
              </a:rPr>
              <a:t>دیفرانسیل</a:t>
            </a:r>
            <a:r>
              <a:rPr lang="fa-IR" sz="3200" dirty="0" smtClean="0">
                <a:cs typeface="B Nazanin" panose="00000400000000000000" pitchFamily="2" charset="-78"/>
              </a:rPr>
              <a:t> آن را تشکیل داد، که اگر شبکه خطی و تغییر ناپذیر با زمان باشد، </a:t>
            </a:r>
            <a:r>
              <a:rPr lang="fa-IR" sz="3200" dirty="0" err="1" smtClean="0">
                <a:cs typeface="B Nazanin" panose="00000400000000000000" pitchFamily="2" charset="-78"/>
              </a:rPr>
              <a:t>معادلات</a:t>
            </a:r>
            <a:r>
              <a:rPr lang="fa-IR" sz="3200" dirty="0" smtClean="0">
                <a:cs typeface="B Nazanin" panose="00000400000000000000" pitchFamily="2" charset="-78"/>
              </a:rPr>
              <a:t> </a:t>
            </a:r>
            <a:r>
              <a:rPr lang="fa-IR" sz="3200" dirty="0" err="1" smtClean="0">
                <a:cs typeface="B Nazanin" panose="00000400000000000000" pitchFamily="2" charset="-78"/>
              </a:rPr>
              <a:t>دیفرانسیل</a:t>
            </a:r>
            <a:r>
              <a:rPr lang="fa-IR" sz="3200" dirty="0" smtClean="0">
                <a:cs typeface="B Nazanin" panose="00000400000000000000" pitchFamily="2" charset="-78"/>
              </a:rPr>
              <a:t> آن خطی خواهد بود.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7"/>
    </mc:Choice>
    <mc:Fallback>
      <p:transition spd="slow" advTm="38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2</a:t>
            </a:r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4000" dirty="0" smtClean="0">
                <a:cs typeface="0 Titr Bold" panose="00000700000000000000" pitchFamily="2" charset="-78"/>
              </a:rPr>
              <a:t>مثال 2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988840"/>
            <a:ext cx="8704437" cy="317088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8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15"/>
    </mc:Choice>
    <mc:Fallback>
      <p:transition spd="slow" advTm="30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2</a:t>
            </a:r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4000" dirty="0">
                <a:cs typeface="0 Titr Bold" panose="00000700000000000000" pitchFamily="2" charset="-78"/>
              </a:rPr>
              <a:t>مثال </a:t>
            </a:r>
            <a:r>
              <a:rPr lang="fa-IR" altLang="en-US" sz="4000" dirty="0" smtClean="0">
                <a:cs typeface="0 Titr Bold" panose="00000700000000000000" pitchFamily="2" charset="-78"/>
              </a:rPr>
              <a:t>2: </a:t>
            </a:r>
            <a:r>
              <a:rPr lang="fa-IR" altLang="en-US" sz="4000" dirty="0">
                <a:cs typeface="0 Titr Bold" panose="00000700000000000000" pitchFamily="2" charset="-78"/>
              </a:rPr>
              <a:t>تبدیل مدار به </a:t>
            </a:r>
            <a:r>
              <a:rPr lang="fa-IR" altLang="en-US" sz="4000" dirty="0" smtClean="0">
                <a:cs typeface="0 Titr Bold" panose="00000700000000000000" pitchFamily="2" charset="-78"/>
              </a:rPr>
              <a:t>حوزه</a:t>
            </a:r>
            <a:r>
              <a:rPr lang="en-US" altLang="en-US" sz="4000" dirty="0" smtClean="0">
                <a:cs typeface="0 Titr Bold" panose="00000700000000000000" pitchFamily="2" charset="-78"/>
              </a:rPr>
              <a:t>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717032"/>
            <a:ext cx="8276629" cy="2267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167"/>
          <a:stretch/>
        </p:blipFill>
        <p:spPr>
          <a:xfrm>
            <a:off x="1187624" y="1678086"/>
            <a:ext cx="6712613" cy="200105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9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59"/>
    </mc:Choice>
    <mc:Fallback>
      <p:transition spd="slow" advTm="39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a-IR" altLang="en-US" smtClean="0"/>
              <a:t>مدارهای الکتریکی 2</a:t>
            </a:r>
            <a:endParaRPr lang="en-US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4000" dirty="0">
                <a:cs typeface="0 Titr Bold" panose="00000700000000000000" pitchFamily="2" charset="-78"/>
              </a:rPr>
              <a:t>مثال </a:t>
            </a:r>
            <a:r>
              <a:rPr lang="fa-IR" altLang="en-US" sz="4000" dirty="0" smtClean="0">
                <a:cs typeface="0 Titr Bold" panose="00000700000000000000" pitchFamily="2" charset="-78"/>
              </a:rPr>
              <a:t>2:تشکیل معادله </a:t>
            </a:r>
            <a:r>
              <a:rPr lang="fa-IR" altLang="en-US" sz="4000" dirty="0" err="1" smtClean="0">
                <a:cs typeface="0 Titr Bold" panose="00000700000000000000" pitchFamily="2" charset="-78"/>
              </a:rPr>
              <a:t>وحل</a:t>
            </a:r>
            <a:endParaRPr lang="en-US" altLang="en-US" sz="40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00808"/>
            <a:ext cx="8276629" cy="2267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4" y="4581128"/>
            <a:ext cx="8539201" cy="125588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14"/>
    </mc:Choice>
    <mc:Fallback>
      <p:transition spd="slow" advTm="80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حوزه یا دامنه </a:t>
            </a:r>
            <a:r>
              <a:rPr lang="en-US" altLang="en-US" dirty="0" smtClean="0">
                <a:cs typeface="0 Titr Bold" panose="00000700000000000000" pitchFamily="2" charset="-78"/>
              </a:rPr>
              <a:t>s</a:t>
            </a:r>
          </a:p>
        </p:txBody>
      </p:sp>
      <p:sp>
        <p:nvSpPr>
          <p:cNvPr id="512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467544" y="2708920"/>
            <a:ext cx="3024336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868144" y="2708920"/>
            <a:ext cx="3024336" cy="23042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12" name="Curved Down Arrow 11"/>
          <p:cNvSpPr/>
          <p:nvPr/>
        </p:nvSpPr>
        <p:spPr bwMode="auto">
          <a:xfrm>
            <a:off x="1835696" y="1772816"/>
            <a:ext cx="5760640" cy="936104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15" name="Curved Down Arrow 14"/>
          <p:cNvSpPr/>
          <p:nvPr/>
        </p:nvSpPr>
        <p:spPr bwMode="auto">
          <a:xfrm rot="10800000">
            <a:off x="1763688" y="5013176"/>
            <a:ext cx="5760640" cy="936104"/>
          </a:xfrm>
          <a:prstGeom prst="curved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2  Titr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2895" y="3212976"/>
            <a:ext cx="2296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حوزه زمان</a:t>
            </a:r>
          </a:p>
          <a:p>
            <a:pPr algn="ctr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35824" y="3212976"/>
            <a:ext cx="2296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حوزه 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75154" y="1932450"/>
            <a:ext cx="2811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تبدیل </a:t>
            </a:r>
            <a:r>
              <a:rPr lang="fa-IR" dirty="0" err="1" smtClean="0">
                <a:cs typeface="B Nazanin" panose="00000400000000000000" pitchFamily="2" charset="-78"/>
              </a:rPr>
              <a:t>لاپلاس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9262" y="4924399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عکس تبدیل </a:t>
            </a:r>
            <a:r>
              <a:rPr lang="fa-IR" dirty="0" err="1" smtClean="0">
                <a:cs typeface="B Nazanin" panose="00000400000000000000" pitchFamily="2" charset="-78"/>
              </a:rPr>
              <a:t>لاپلاس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050"/>
    </mc:Choice>
    <mc:Fallback>
      <p:transition spd="slow" advTm="221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614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مزایای حوزه </a:t>
            </a:r>
            <a:r>
              <a:rPr lang="en-US" altLang="en-US" dirty="0" smtClean="0">
                <a:cs typeface="0 Titr Bold" panose="00000700000000000000" pitchFamily="2" charset="-78"/>
              </a:rPr>
              <a:t>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628800"/>
            <a:ext cx="8549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3200" dirty="0" smtClean="0">
                <a:cs typeface="B Nazanin" panose="00000400000000000000" pitchFamily="2" charset="-78"/>
              </a:rPr>
              <a:t>1- بجای </a:t>
            </a:r>
            <a:r>
              <a:rPr lang="fa-IR" sz="3200" dirty="0" err="1" smtClean="0">
                <a:cs typeface="B Nazanin" panose="00000400000000000000" pitchFamily="2" charset="-78"/>
              </a:rPr>
              <a:t>معادلات</a:t>
            </a:r>
            <a:r>
              <a:rPr lang="fa-IR" sz="3200" dirty="0" smtClean="0">
                <a:cs typeface="B Nazanin" panose="00000400000000000000" pitchFamily="2" charset="-78"/>
              </a:rPr>
              <a:t> </a:t>
            </a:r>
            <a:r>
              <a:rPr lang="fa-IR" sz="3200" dirty="0" err="1" smtClean="0">
                <a:cs typeface="B Nazanin" panose="00000400000000000000" pitchFamily="2" charset="-78"/>
              </a:rPr>
              <a:t>دیفرانسیل</a:t>
            </a:r>
            <a:r>
              <a:rPr lang="fa-IR" sz="3200" dirty="0" smtClean="0">
                <a:cs typeface="B Nazanin" panose="00000400000000000000" pitchFamily="2" charset="-78"/>
              </a:rPr>
              <a:t>، </a:t>
            </a:r>
            <a:r>
              <a:rPr lang="fa-IR" sz="3200" dirty="0" err="1" smtClean="0">
                <a:cs typeface="B Nazanin" panose="00000400000000000000" pitchFamily="2" charset="-78"/>
              </a:rPr>
              <a:t>معادلات</a:t>
            </a:r>
            <a:r>
              <a:rPr lang="fa-IR" sz="3200" dirty="0" smtClean="0">
                <a:cs typeface="B Nazanin" panose="00000400000000000000" pitchFamily="2" charset="-78"/>
              </a:rPr>
              <a:t> جبری بر حسب چند جمله ه ای </a:t>
            </a:r>
            <a:r>
              <a:rPr lang="fa-IR" sz="3200" dirty="0" err="1" smtClean="0">
                <a:cs typeface="B Nazanin" panose="00000400000000000000" pitchFamily="2" charset="-78"/>
              </a:rPr>
              <a:t>هایی</a:t>
            </a:r>
            <a:r>
              <a:rPr lang="fa-IR" sz="3200" dirty="0" smtClean="0">
                <a:cs typeface="B Nazanin" panose="00000400000000000000" pitchFamily="2" charset="-78"/>
              </a:rPr>
              <a:t> از </a:t>
            </a:r>
            <a:r>
              <a:rPr lang="en-US" sz="3200" dirty="0" smtClean="0">
                <a:cs typeface="B Nazanin" panose="00000400000000000000" pitchFamily="2" charset="-78"/>
              </a:rPr>
              <a:t>s</a:t>
            </a:r>
            <a:r>
              <a:rPr lang="fa-IR" sz="3200" dirty="0" smtClean="0">
                <a:cs typeface="B Nazanin" panose="00000400000000000000" pitchFamily="2" charset="-78"/>
              </a:rPr>
              <a:t> خواهیم داشت.</a:t>
            </a:r>
          </a:p>
          <a:p>
            <a:pPr algn="just" rtl="1"/>
            <a:endParaRPr lang="fa-IR" sz="3200" dirty="0">
              <a:cs typeface="B Nazanin" panose="00000400000000000000" pitchFamily="2" charset="-78"/>
            </a:endParaRPr>
          </a:p>
          <a:p>
            <a:pPr algn="just" rtl="1"/>
            <a:r>
              <a:rPr lang="fa-IR" sz="3200" dirty="0" smtClean="0">
                <a:cs typeface="B Nazanin" panose="00000400000000000000" pitchFamily="2" charset="-78"/>
              </a:rPr>
              <a:t>2- تعریف تابع تبدیل امکان پذیر می شود.</a:t>
            </a:r>
            <a:endParaRPr lang="fa-IR" sz="3200" dirty="0">
              <a:cs typeface="B Nazanin" panose="00000400000000000000" pitchFamily="2" charset="-78"/>
            </a:endParaRPr>
          </a:p>
          <a:p>
            <a:pPr algn="r" rtl="1"/>
            <a:endParaRPr lang="fa-IR" sz="3200" dirty="0">
              <a:cs typeface="B Nazanin" panose="00000400000000000000" pitchFamily="2" charset="-78"/>
            </a:endParaRPr>
          </a:p>
          <a:p>
            <a:pPr algn="just" rtl="1"/>
            <a:r>
              <a:rPr lang="fa-IR" sz="3200" dirty="0" smtClean="0">
                <a:cs typeface="B Nazanin" panose="00000400000000000000" pitchFamily="2" charset="-78"/>
              </a:rPr>
              <a:t>3-حالت دائم سینوسی شبکه (تحلیل فرکانسی) به راحتی از روی جواب های بدست آمده در حوزه </a:t>
            </a:r>
            <a:r>
              <a:rPr lang="en-US" sz="3200" dirty="0" smtClean="0">
                <a:cs typeface="B Nazanin" panose="00000400000000000000" pitchFamily="2" charset="-78"/>
              </a:rPr>
              <a:t>s</a:t>
            </a:r>
            <a:r>
              <a:rPr lang="fa-IR" sz="3200" dirty="0">
                <a:cs typeface="B Nazanin" panose="00000400000000000000" pitchFamily="2" charset="-78"/>
              </a:rPr>
              <a:t> </a:t>
            </a:r>
            <a:r>
              <a:rPr lang="fa-IR" sz="3200" dirty="0" smtClean="0">
                <a:cs typeface="B Nazanin" panose="00000400000000000000" pitchFamily="2" charset="-78"/>
              </a:rPr>
              <a:t>قابل محاسبه است.</a:t>
            </a:r>
          </a:p>
          <a:p>
            <a:pPr algn="just" rtl="1"/>
            <a:endParaRPr lang="fa-IR" sz="3200" dirty="0">
              <a:cs typeface="B Nazanin" panose="00000400000000000000" pitchFamily="2" charset="-78"/>
            </a:endParaRPr>
          </a:p>
          <a:p>
            <a:pPr algn="just" rtl="1"/>
            <a:r>
              <a:rPr lang="fa-IR" sz="3200" dirty="0" smtClean="0">
                <a:cs typeface="B Nazanin" panose="00000400000000000000" pitchFamily="2" charset="-78"/>
              </a:rPr>
              <a:t>4- فرکانسهای طبیعی شبکه تعریف می شوند.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91"/>
    </mc:Choice>
    <mc:Fallback>
      <p:transition spd="slow" advTm="51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dirty="0" smtClean="0">
                <a:cs typeface="0 Titr Bold" panose="00000700000000000000" pitchFamily="2" charset="-78"/>
              </a:rPr>
              <a:t>روش استفاده از تبدیل </a:t>
            </a:r>
            <a:r>
              <a:rPr lang="fa-IR" altLang="en-US" dirty="0" err="1" smtClean="0">
                <a:cs typeface="0 Titr Bold" panose="00000700000000000000" pitchFamily="2" charset="-78"/>
              </a:rPr>
              <a:t>لاپلاس</a:t>
            </a:r>
            <a:endParaRPr lang="en-US" altLang="en-US" b="1" baseline="-25000" dirty="0" smtClean="0">
              <a:cs typeface="0 Titr Bold" panose="000007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1628800"/>
            <a:ext cx="8549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800" dirty="0" smtClean="0">
                <a:cs typeface="B Nazanin" panose="00000400000000000000" pitchFamily="2" charset="-78"/>
              </a:rPr>
              <a:t>1- ابتدا اجزاء شبکه را به حوزه </a:t>
            </a:r>
            <a:r>
              <a:rPr lang="en-US" sz="2800" dirty="0" smtClean="0">
                <a:cs typeface="B Nazanin" panose="00000400000000000000" pitchFamily="2" charset="-78"/>
              </a:rPr>
              <a:t>s</a:t>
            </a:r>
            <a:r>
              <a:rPr lang="fa-IR" sz="2800" dirty="0" smtClean="0">
                <a:cs typeface="B Nazanin" panose="00000400000000000000" pitchFamily="2" charset="-78"/>
              </a:rPr>
              <a:t> منتقل می کنیم.</a:t>
            </a:r>
          </a:p>
          <a:p>
            <a:pPr algn="just" rtl="1"/>
            <a:endParaRPr lang="fa-IR" sz="2800" dirty="0">
              <a:cs typeface="B Nazanin" panose="00000400000000000000" pitchFamily="2" charset="-78"/>
            </a:endParaRPr>
          </a:p>
          <a:p>
            <a:pPr algn="just" rtl="1"/>
            <a:r>
              <a:rPr lang="fa-IR" sz="2800" dirty="0" smtClean="0">
                <a:cs typeface="B Nazanin" panose="00000400000000000000" pitchFamily="2" charset="-78"/>
              </a:rPr>
              <a:t>2- با استفاده از روشهایی که برای تجزیه و تحلیل شبکه یاد گرفته ایم (گره، </a:t>
            </a:r>
            <a:r>
              <a:rPr lang="fa-IR" sz="2800" dirty="0" err="1" smtClean="0">
                <a:cs typeface="B Nazanin" panose="00000400000000000000" pitchFamily="2" charset="-78"/>
              </a:rPr>
              <a:t>مش</a:t>
            </a:r>
            <a:r>
              <a:rPr lang="fa-IR" sz="2800" dirty="0" smtClean="0">
                <a:cs typeface="B Nazanin" panose="00000400000000000000" pitchFamily="2" charset="-78"/>
              </a:rPr>
              <a:t>، کات ست و حلقه)، شبکه را حل می کنیم. (برای متغیرهای شبکه </a:t>
            </a:r>
            <a:r>
              <a:rPr lang="fa-IR" sz="2800" dirty="0" err="1" smtClean="0">
                <a:cs typeface="B Nazanin" panose="00000400000000000000" pitchFamily="2" charset="-78"/>
              </a:rPr>
              <a:t>توابعی</a:t>
            </a:r>
            <a:r>
              <a:rPr lang="fa-IR" sz="2800" dirty="0" smtClean="0">
                <a:cs typeface="B Nazanin" panose="00000400000000000000" pitchFamily="2" charset="-78"/>
              </a:rPr>
              <a:t> از </a:t>
            </a:r>
            <a:r>
              <a:rPr lang="en-US" sz="2800" dirty="0" smtClean="0">
                <a:cs typeface="B Nazanin" panose="00000400000000000000" pitchFamily="2" charset="-78"/>
              </a:rPr>
              <a:t>s</a:t>
            </a:r>
            <a:r>
              <a:rPr lang="fa-IR" sz="2800" dirty="0" smtClean="0">
                <a:cs typeface="B Nazanin" panose="00000400000000000000" pitchFamily="2" charset="-78"/>
              </a:rPr>
              <a:t> بدست خواهیم آورد.)</a:t>
            </a:r>
            <a:endParaRPr lang="fa-IR" sz="2800" dirty="0">
              <a:cs typeface="B Nazanin" panose="00000400000000000000" pitchFamily="2" charset="-78"/>
            </a:endParaRPr>
          </a:p>
          <a:p>
            <a:pPr algn="r" rtl="1"/>
            <a:endParaRPr lang="fa-IR" sz="2800" dirty="0">
              <a:cs typeface="B Nazanin" panose="00000400000000000000" pitchFamily="2" charset="-78"/>
            </a:endParaRPr>
          </a:p>
          <a:p>
            <a:pPr algn="just" rtl="1"/>
            <a:r>
              <a:rPr lang="fa-IR" sz="2800" dirty="0" smtClean="0">
                <a:cs typeface="B Nazanin" panose="00000400000000000000" pitchFamily="2" charset="-78"/>
              </a:rPr>
              <a:t>3-با استفاده از عکس تبدیل </a:t>
            </a:r>
            <a:r>
              <a:rPr lang="fa-IR" sz="2800" dirty="0" err="1" smtClean="0">
                <a:cs typeface="B Nazanin" panose="00000400000000000000" pitchFamily="2" charset="-78"/>
              </a:rPr>
              <a:t>لاپلاس</a:t>
            </a:r>
            <a:r>
              <a:rPr lang="fa-IR" sz="2800" dirty="0" smtClean="0">
                <a:cs typeface="B Nazanin" panose="00000400000000000000" pitchFamily="2" charset="-78"/>
              </a:rPr>
              <a:t>، متغیرهای شبکه را به </a:t>
            </a:r>
            <a:r>
              <a:rPr lang="fa-IR" sz="2800" dirty="0" err="1" smtClean="0">
                <a:cs typeface="B Nazanin" panose="00000400000000000000" pitchFamily="2" charset="-78"/>
              </a:rPr>
              <a:t>حوزۀ</a:t>
            </a:r>
            <a:r>
              <a:rPr lang="fa-IR" sz="2800" dirty="0" smtClean="0">
                <a:cs typeface="B Nazanin" panose="00000400000000000000" pitchFamily="2" charset="-78"/>
              </a:rPr>
              <a:t> زمان منتقل و پاسخ را می نویسیم.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26"/>
    </mc:Choice>
    <mc:Fallback>
      <p:transition spd="slow" advTm="122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تعریف تبدیل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لاپلاس</a:t>
            </a:r>
            <a:r>
              <a:rPr lang="fa-IR" altLang="en-US" sz="3200" dirty="0" smtClean="0">
                <a:cs typeface="0 Titr Bold" panose="00000700000000000000" pitchFamily="2" charset="-78"/>
              </a:rPr>
              <a:t> و قاعده مشتق گیری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888331"/>
            <a:ext cx="5191125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214" y="3356992"/>
            <a:ext cx="5353050" cy="1162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4827983"/>
            <a:ext cx="7343775" cy="9810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87"/>
    </mc:Choice>
    <mc:Fallback>
      <p:transition spd="slow" advTm="143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7210425" cy="1143000"/>
          </a:xfrm>
        </p:spPr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جدول تبدیل </a:t>
            </a:r>
            <a:r>
              <a:rPr lang="fa-IR" altLang="en-US" sz="3200" dirty="0" err="1" smtClean="0">
                <a:cs typeface="0 Titr Bold" panose="00000700000000000000" pitchFamily="2" charset="-78"/>
              </a:rPr>
              <a:t>لاپلاس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5284"/>
          <a:stretch/>
        </p:blipFill>
        <p:spPr>
          <a:xfrm>
            <a:off x="86937" y="1700809"/>
            <a:ext cx="4485063" cy="4320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64716" r="13435"/>
          <a:stretch/>
        </p:blipFill>
        <p:spPr>
          <a:xfrm>
            <a:off x="5076056" y="2852936"/>
            <a:ext cx="3882495" cy="235559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965"/>
    </mc:Choice>
    <mc:Fallback>
      <p:transition spd="slow" advTm="160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3200" dirty="0" smtClean="0">
                <a:cs typeface="0 Titr Bold" panose="00000700000000000000" pitchFamily="2" charset="-78"/>
              </a:rPr>
              <a:t>اجزاء شبکه در حوزه </a:t>
            </a:r>
            <a:r>
              <a:rPr lang="en-US" altLang="en-US" sz="3200" dirty="0" smtClean="0">
                <a:cs typeface="0 Titr Bold" panose="00000700000000000000" pitchFamily="2" charset="-78"/>
              </a:rPr>
              <a:t> s</a:t>
            </a:r>
            <a:r>
              <a:rPr lang="fa-IR" altLang="en-US" sz="3200" dirty="0" smtClean="0">
                <a:cs typeface="0 Titr Bold" panose="00000700000000000000" pitchFamily="2" charset="-78"/>
              </a:rPr>
              <a:t>(منبع ولتاژ و جریان)</a:t>
            </a:r>
            <a:endParaRPr lang="en-US" altLang="en-US" sz="3200" dirty="0" smtClean="0">
              <a:cs typeface="0 Titr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" y="2300287"/>
            <a:ext cx="9115425" cy="22574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48"/>
    </mc:Choice>
    <mc:Fallback>
      <p:transition spd="slow" advTm="53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1400" smtClean="0">
                <a:cs typeface="B Titr" panose="00000700000000000000" pitchFamily="2" charset="-78"/>
              </a:rPr>
              <a:t>مدارهای الکتریکی 2</a:t>
            </a:r>
            <a:endParaRPr lang="en-US" altLang="en-US" sz="1400" smtClean="0">
              <a:cs typeface="B Titr" panose="00000700000000000000" pitchFamily="2" charset="-78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altLang="en-US" sz="2800" dirty="0" smtClean="0">
                <a:cs typeface="0 Titr Bold" panose="00000700000000000000" pitchFamily="2" charset="-78"/>
              </a:rPr>
              <a:t>اجزاء شبکه در حوزه </a:t>
            </a:r>
            <a:r>
              <a:rPr lang="en-US" altLang="en-US" sz="2800" dirty="0" smtClean="0">
                <a:cs typeface="0 Titr Bold" panose="00000700000000000000" pitchFamily="2" charset="-78"/>
              </a:rPr>
              <a:t> s</a:t>
            </a:r>
            <a:r>
              <a:rPr lang="fa-IR" altLang="en-US" sz="2800" dirty="0" smtClean="0">
                <a:cs typeface="0 Titr Bold" panose="00000700000000000000" pitchFamily="2" charset="-78"/>
              </a:rPr>
              <a:t>(منبع ولتاژ و جریان وابسته)</a:t>
            </a:r>
            <a:endParaRPr lang="en-US" altLang="en-US" sz="2800" dirty="0" smtClean="0">
              <a:cs typeface="0 Titr 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1955006"/>
            <a:ext cx="2533650" cy="187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8" y="4077072"/>
            <a:ext cx="243840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2088356"/>
            <a:ext cx="244792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104" y="4077072"/>
            <a:ext cx="2495550" cy="17716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6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20"/>
    </mc:Choice>
    <mc:Fallback>
      <p:transition spd="slow" advTm="5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altLang="en-US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  <a:cs typeface="2  Titr" pitchFamily="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421</Words>
  <Application>Microsoft Office PowerPoint</Application>
  <PresentationFormat>On-screen Show (4:3)</PresentationFormat>
  <Paragraphs>72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0 Titr Bold</vt:lpstr>
      <vt:lpstr>2  Titr</vt:lpstr>
      <vt:lpstr>Arial</vt:lpstr>
      <vt:lpstr>B Nazanin</vt:lpstr>
      <vt:lpstr>B Titr</vt:lpstr>
      <vt:lpstr>Calibri</vt:lpstr>
      <vt:lpstr>Cambria Math</vt:lpstr>
      <vt:lpstr>Times New Roman</vt:lpstr>
      <vt:lpstr>Default Design</vt:lpstr>
      <vt:lpstr>تبدیلهای لاپلاس برای حل شبکه های الکتریکی  مفاهیم اولیه  </vt:lpstr>
      <vt:lpstr>تبدیل لاپلاس</vt:lpstr>
      <vt:lpstr>حوزه یا دامنه s</vt:lpstr>
      <vt:lpstr>مزایای حوزه s</vt:lpstr>
      <vt:lpstr>روش استفاده از تبدیل لاپلاس</vt:lpstr>
      <vt:lpstr>تعریف تبدیل لاپلاس و قاعده مشتق گیری</vt:lpstr>
      <vt:lpstr>جدول تبدیل لاپلاس</vt:lpstr>
      <vt:lpstr>اجزاء شبکه در حوزه  s(منبع ولتاژ و جریان)</vt:lpstr>
      <vt:lpstr>اجزاء شبکه در حوزه  s(منبع ولتاژ و جریان وابسته)</vt:lpstr>
      <vt:lpstr>اجزاء شبکه در حوزه  s(مقاومت)</vt:lpstr>
      <vt:lpstr>امپدانس، ادمیتانس</vt:lpstr>
      <vt:lpstr>اجزاء شبکه در حوزه  s(خازن)</vt:lpstr>
      <vt:lpstr>اجزاء شبکه در حوزه  s(خازن)</vt:lpstr>
      <vt:lpstr>اجزاء شبکه در حوزه  s(سلف)</vt:lpstr>
      <vt:lpstr>اجزاء شبکه در حوزه  s(سلف)</vt:lpstr>
      <vt:lpstr>مثال 1</vt:lpstr>
      <vt:lpstr>مثال 1: تبدیل مدار به حوزه s</vt:lpstr>
      <vt:lpstr>مثال 1: تشکیل معادله شبکه</vt:lpstr>
      <vt:lpstr>مثال 1: حل معادله</vt:lpstr>
      <vt:lpstr>مثال 2</vt:lpstr>
      <vt:lpstr>مثال 2: تبدیل مدار به حوزهs</vt:lpstr>
      <vt:lpstr>مثال 2:تشکیل معادله وحل</vt:lpstr>
    </vt:vector>
  </TitlesOfParts>
  <Company>MRTsoft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det</dc:creator>
  <cp:lastModifiedBy>HVLAB5</cp:lastModifiedBy>
  <cp:revision>167</cp:revision>
  <dcterms:created xsi:type="dcterms:W3CDTF">2006-09-23T12:30:29Z</dcterms:created>
  <dcterms:modified xsi:type="dcterms:W3CDTF">2021-04-10T15:07:42Z</dcterms:modified>
</cp:coreProperties>
</file>